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8" r:id="rId6"/>
  </p:sldIdLst>
  <p:sldSz cx="6858000" cy="9144000" type="letter"/>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00"/>
    <a:srgbClr val="EDC87E"/>
    <a:srgbClr val="FF0000"/>
    <a:srgbClr val="0000FF"/>
    <a:srgbClr val="FF0066"/>
    <a:srgbClr val="FFFF66"/>
    <a:srgbClr val="898989"/>
    <a:srgbClr val="FFFFFF"/>
    <a:srgbClr val="FC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660"/>
  </p:normalViewPr>
  <p:slideViewPr>
    <p:cSldViewPr snapToGrid="0">
      <p:cViewPr>
        <p:scale>
          <a:sx n="100" d="100"/>
          <a:sy n="100" d="100"/>
        </p:scale>
        <p:origin x="2472" y="-1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5E0C8F1-D2CA-4C07-B591-7CD1A8914A71}" type="datetimeFigureOut">
              <a:rPr lang="en-US" smtClean="0"/>
              <a:t>24-Oct-22</a:t>
            </a:fld>
            <a:endParaRPr lang="en-US" dirty="0"/>
          </a:p>
        </p:txBody>
      </p:sp>
      <p:sp>
        <p:nvSpPr>
          <p:cNvPr id="4" name="Slide Image Placeholder 3"/>
          <p:cNvSpPr>
            <a:spLocks noGrp="1" noRot="1" noChangeAspect="1"/>
          </p:cNvSpPr>
          <p:nvPr>
            <p:ph type="sldImg" idx="2"/>
          </p:nvPr>
        </p:nvSpPr>
        <p:spPr>
          <a:xfrm>
            <a:off x="2305050" y="1154113"/>
            <a:ext cx="23399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BAD47E3-AA0E-483A-84F8-304B7D5C9FFE}" type="slidenum">
              <a:rPr lang="en-US" smtClean="0"/>
              <a:t>‹#›</a:t>
            </a:fld>
            <a:endParaRPr lang="en-US" dirty="0"/>
          </a:p>
        </p:txBody>
      </p:sp>
    </p:spTree>
    <p:extLst>
      <p:ext uri="{BB962C8B-B14F-4D97-AF65-F5344CB8AC3E}">
        <p14:creationId xmlns:p14="http://schemas.microsoft.com/office/powerpoint/2010/main" val="3688574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D47E3-AA0E-483A-84F8-304B7D5C9FFE}" type="slidenum">
              <a:rPr lang="en-US" smtClean="0"/>
              <a:t>1</a:t>
            </a:fld>
            <a:endParaRPr lang="en-US" dirty="0"/>
          </a:p>
        </p:txBody>
      </p:sp>
    </p:spTree>
    <p:extLst>
      <p:ext uri="{BB962C8B-B14F-4D97-AF65-F5344CB8AC3E}">
        <p14:creationId xmlns:p14="http://schemas.microsoft.com/office/powerpoint/2010/main" val="37989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AD47E3-AA0E-483A-84F8-304B7D5C9FFE}" type="slidenum">
              <a:rPr lang="en-US" smtClean="0"/>
              <a:t>2</a:t>
            </a:fld>
            <a:endParaRPr lang="en-US" dirty="0"/>
          </a:p>
        </p:txBody>
      </p:sp>
    </p:spTree>
    <p:extLst>
      <p:ext uri="{BB962C8B-B14F-4D97-AF65-F5344CB8AC3E}">
        <p14:creationId xmlns:p14="http://schemas.microsoft.com/office/powerpoint/2010/main" val="1656503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26070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248082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136694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93151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319516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4021533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330301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157839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73276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89027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1A187C2-D947-4BC4-B2F3-A8BE93E68484}" type="datetimeFigureOut">
              <a:rPr lang="en-US" smtClean="0"/>
              <a:t>24-Oct-22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E85BAB-4C87-4F11-9A7B-655E9E82402F}" type="slidenum">
              <a:rPr lang="en-US" smtClean="0"/>
              <a:t>‹#›</a:t>
            </a:fld>
            <a:endParaRPr lang="en-US" dirty="0"/>
          </a:p>
        </p:txBody>
      </p:sp>
    </p:spTree>
    <p:extLst>
      <p:ext uri="{BB962C8B-B14F-4D97-AF65-F5344CB8AC3E}">
        <p14:creationId xmlns:p14="http://schemas.microsoft.com/office/powerpoint/2010/main" val="80458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D1A187C2-D947-4BC4-B2F3-A8BE93E68484}" type="datetimeFigureOut">
              <a:rPr lang="en-US" smtClean="0"/>
              <a:t>24-Oct-22</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FE85BAB-4C87-4F11-9A7B-655E9E82402F}" type="slidenum">
              <a:rPr lang="en-US" smtClean="0"/>
              <a:t>‹#›</a:t>
            </a:fld>
            <a:endParaRPr lang="en-US" dirty="0"/>
          </a:p>
        </p:txBody>
      </p:sp>
    </p:spTree>
    <p:extLst>
      <p:ext uri="{BB962C8B-B14F-4D97-AF65-F5344CB8AC3E}">
        <p14:creationId xmlns:p14="http://schemas.microsoft.com/office/powerpoint/2010/main" val="1739596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4811485" y="3357117"/>
            <a:ext cx="1840019" cy="2046197"/>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5" y="61336"/>
            <a:ext cx="1005200" cy="716243"/>
          </a:xfrm>
          <a:prstGeom prst="rect">
            <a:avLst/>
          </a:prstGeom>
        </p:spPr>
      </p:pic>
      <p:sp>
        <p:nvSpPr>
          <p:cNvPr id="17" name="TextBox 16"/>
          <p:cNvSpPr txBox="1"/>
          <p:nvPr/>
        </p:nvSpPr>
        <p:spPr>
          <a:xfrm>
            <a:off x="-301625" y="213680"/>
            <a:ext cx="6858000" cy="769441"/>
          </a:xfrm>
          <a:prstGeom prst="rect">
            <a:avLst/>
          </a:prstGeom>
          <a:noFill/>
        </p:spPr>
        <p:txBody>
          <a:bodyPr wrap="square" rtlCol="0">
            <a:spAutoFit/>
          </a:bodyPr>
          <a:lstStyle/>
          <a:p>
            <a:pPr algn="ctr"/>
            <a:r>
              <a:rPr lang="en-US" sz="4400" dirty="0">
                <a:latin typeface="Elephant" panose="02020904090505020303" pitchFamily="18" charset="0"/>
              </a:rPr>
              <a:t>IG UPDATE</a:t>
            </a:r>
          </a:p>
        </p:txBody>
      </p:sp>
      <p:sp>
        <p:nvSpPr>
          <p:cNvPr id="21" name="TextBox 20"/>
          <p:cNvSpPr txBox="1"/>
          <p:nvPr/>
        </p:nvSpPr>
        <p:spPr>
          <a:xfrm>
            <a:off x="1061085" y="-8629"/>
            <a:ext cx="2560320" cy="440120"/>
          </a:xfrm>
          <a:prstGeom prst="rect">
            <a:avLst/>
          </a:prstGeom>
          <a:noFill/>
        </p:spPr>
        <p:txBody>
          <a:bodyPr wrap="square" rtlCol="0">
            <a:spAutoFit/>
          </a:bodyPr>
          <a:lstStyle/>
          <a:p>
            <a:r>
              <a:rPr lang="en-US" sz="2270" dirty="0">
                <a:latin typeface="Elephant" panose="02020904090505020303" pitchFamily="18" charset="0"/>
              </a:rPr>
              <a:t>THE</a:t>
            </a:r>
          </a:p>
        </p:txBody>
      </p:sp>
      <p:sp>
        <p:nvSpPr>
          <p:cNvPr id="23" name="TextBox 22"/>
          <p:cNvSpPr txBox="1">
            <a:spLocks noChangeAspect="1"/>
          </p:cNvSpPr>
          <p:nvPr/>
        </p:nvSpPr>
        <p:spPr>
          <a:xfrm>
            <a:off x="145711" y="1716774"/>
            <a:ext cx="4507453" cy="11387733"/>
          </a:xfrm>
          <a:prstGeom prst="rect">
            <a:avLst/>
          </a:prstGeom>
          <a:noFill/>
        </p:spPr>
        <p:txBody>
          <a:bodyPr wrap="square" numCol="2" spcCol="91440" rtlCol="0">
            <a:spAutoFit/>
          </a:bodyPr>
          <a:lstStyle/>
          <a:p>
            <a:pPr indent="91440"/>
            <a:r>
              <a:rPr lang="en-US" sz="1000" dirty="0">
                <a:latin typeface="Times New Roman" panose="02020603050405020304" pitchFamily="18" charset="0"/>
                <a:cs typeface="Times New Roman" panose="02020603050405020304" pitchFamily="18" charset="0"/>
              </a:rPr>
              <a:t>On February 24, 2021, to further promote diversity and inclusion within the Army and strengthen the People First Initiative, the Acting Secretary of the Army released guidance entitled, “Appearance and Grooming Policies for the United States Army.” This memorandum and the associated Deputy Chief of Staff, G–1, ALARACT 016-2021 (United States Army Appearance and Grooming Standards), and supplemental training packet supersedes Chapter 3 of Army Regulation (AR) 670-1 (Wear and Appearance of Army Uniforms and Insignia). These changes reflect the Army’s commitment to fostering an environment that promotes and facilitates diversity, equity, and inclusion. Upcoming revisions to AR 670-1, Ch. 3 follow:</a:t>
            </a:r>
          </a:p>
          <a:p>
            <a:pPr indent="91440"/>
            <a:endParaRPr lang="en-US" sz="1000" dirty="0">
              <a:latin typeface="Times New Roman" panose="02020603050405020304" pitchFamily="18" charset="0"/>
              <a:cs typeface="Times New Roman" panose="02020603050405020304" pitchFamily="18" charset="0"/>
            </a:endParaRPr>
          </a:p>
          <a:p>
            <a:pPr>
              <a:spcAft>
                <a:spcPts val="300"/>
              </a:spcAft>
            </a:pPr>
            <a:r>
              <a:rPr lang="en-US" sz="1000" b="1" u="sng" dirty="0">
                <a:latin typeface="Times New Roman" panose="02020603050405020304" pitchFamily="18" charset="0"/>
                <a:cs typeface="Times New Roman" panose="02020603050405020304" pitchFamily="18" charset="0"/>
              </a:rPr>
              <a:t>Hairstyles, Color, and Length:</a:t>
            </a:r>
          </a:p>
          <a:p>
            <a:pPr marL="17145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Female Soldiers can wear “multiple” hairstyles at once (e.g., braided twists or loc hair style with a side twist) as long as they are neat and do not impact proper wear of headgear and equipment. Additionally, these braids, twists, and locs do not have to be the same dimensions or have approximate size of spacing between them. </a:t>
            </a:r>
          </a:p>
          <a:p>
            <a:pPr marL="17145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Female and male Soldiers are authorized to wear highlights, as long as colors blend naturally together (i.e., natural black hair with blond highlights/streaks is unauthorized). Unnatural hair colors (purple, pink, blue, etc.) are also unauthorized (applies to extensions, wigs, and hairpieces).</a:t>
            </a:r>
          </a:p>
          <a:p>
            <a:pPr marL="17145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Minimum hair length for female Soldiers is no longer required (authorized to taper hair if it does not part naturally, and cut a straight part into hair (designs in hair remain unauthorized)).</a:t>
            </a: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a:spcAft>
                <a:spcPts val="300"/>
              </a:spcAft>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Ponytails: </a:t>
            </a:r>
          </a:p>
          <a:p>
            <a:pPr marL="228600" lvl="1">
              <a:spcAft>
                <a:spcPts val="300"/>
              </a:spcAft>
              <a:buFont typeface="Courier New" panose="02070309020205020404" pitchFamily="49" charset="0"/>
              <a:buChar char="o"/>
            </a:pPr>
            <a:r>
              <a:rPr lang="en-US" sz="1000" dirty="0">
                <a:latin typeface="Times New Roman" panose="02020603050405020304" pitchFamily="18" charset="0"/>
                <a:cs typeface="Times New Roman" panose="02020603050405020304" pitchFamily="18" charset="0"/>
              </a:rPr>
              <a:t> Female Soldiers unable to form a bun due to length and or hair texture are authorized to have a medium and short length ponytail. Ponytail must be centered in the back of the head. It cannot be wider than the width of the head, or extend beyond the lower edge of the collar.</a:t>
            </a:r>
          </a:p>
          <a:p>
            <a:pPr marL="228600" lvl="1">
              <a:spcAft>
                <a:spcPts val="300"/>
              </a:spcAft>
              <a:buFont typeface="Courier New" panose="02070309020205020404" pitchFamily="49" charset="0"/>
              <a:buChar char="o"/>
            </a:pPr>
            <a:r>
              <a:rPr lang="en-US" sz="1000" dirty="0">
                <a:latin typeface="Times New Roman" panose="02020603050405020304" pitchFamily="18" charset="0"/>
                <a:cs typeface="Times New Roman" panose="02020603050405020304" pitchFamily="18" charset="0"/>
              </a:rPr>
              <a:t> Female Soldiers are also authorized to wear long ponytails in utility uniforms when conducting PT or tactical operations (*long ponytail authorized when walking to and from designated area of PT; not authorized if you are not actively participating in PT). Additionally, while female Soldiers are wearing equipment (e.g., CVC/ACH), they can wear their hair in a ponytail and or long braid secured in their utility uniform top. </a:t>
            </a:r>
          </a:p>
          <a:p>
            <a:pPr marL="228600" lvl="1">
              <a:spcAft>
                <a:spcPts val="300"/>
              </a:spcAft>
            </a:pPr>
            <a:r>
              <a:rPr lang="en-US" sz="1000" dirty="0">
                <a:latin typeface="Times New Roman" panose="02020603050405020304" pitchFamily="18" charset="0"/>
                <a:cs typeface="Times New Roman" panose="02020603050405020304" pitchFamily="18" charset="0"/>
              </a:rPr>
              <a:t>* Commanders should always use reason when enforcing these ponytail-related standards and recognize the intent of these changes and goal of dignity and respect always.</a:t>
            </a:r>
          </a:p>
          <a:p>
            <a:pPr marL="45720" lvl="1">
              <a:spcAft>
                <a:spcPts val="300"/>
              </a:spcAft>
              <a:buFont typeface="Courier New" panose="02070309020205020404" pitchFamily="49" charset="0"/>
              <a:buChar char="o"/>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b="1" u="sng" dirty="0">
              <a:latin typeface="Times New Roman" panose="02020603050405020304" pitchFamily="18" charset="0"/>
              <a:cs typeface="Times New Roman" panose="02020603050405020304" pitchFamily="18" charset="0"/>
            </a:endParaRPr>
          </a:p>
          <a:p>
            <a:pPr marL="45720">
              <a:spcAft>
                <a:spcPts val="300"/>
              </a:spcAft>
            </a:pPr>
            <a:endParaRPr lang="en-US" sz="1000" b="1" u="sng" dirty="0">
              <a:latin typeface="Times New Roman" panose="02020603050405020304" pitchFamily="18" charset="0"/>
              <a:cs typeface="Times New Roman" panose="02020603050405020304" pitchFamily="18" charset="0"/>
            </a:endParaRPr>
          </a:p>
          <a:p>
            <a:pPr marL="45720">
              <a:spcAft>
                <a:spcPts val="300"/>
              </a:spcAft>
            </a:pPr>
            <a:endParaRPr lang="en-US" sz="1000" b="1" u="sng" dirty="0">
              <a:latin typeface="Times New Roman" panose="02020603050405020304" pitchFamily="18" charset="0"/>
              <a:cs typeface="Times New Roman" panose="02020603050405020304" pitchFamily="18" charset="0"/>
            </a:endParaRPr>
          </a:p>
          <a:p>
            <a:pPr marL="45720">
              <a:spcAft>
                <a:spcPts val="300"/>
              </a:spcAft>
            </a:pPr>
            <a:endParaRPr lang="en-US" sz="1000" b="1" u="sng" dirty="0">
              <a:latin typeface="Times New Roman" panose="02020603050405020304" pitchFamily="18" charset="0"/>
              <a:cs typeface="Times New Roman" panose="02020603050405020304" pitchFamily="18" charset="0"/>
            </a:endParaRPr>
          </a:p>
          <a:p>
            <a:pPr marL="45720">
              <a:spcAft>
                <a:spcPts val="300"/>
              </a:spcAft>
            </a:pPr>
            <a:endParaRPr lang="en-US" sz="1000" b="1" u="sng" dirty="0">
              <a:latin typeface="Times New Roman" panose="02020603050405020304" pitchFamily="18" charset="0"/>
              <a:cs typeface="Times New Roman" panose="02020603050405020304" pitchFamily="18" charset="0"/>
            </a:endParaRPr>
          </a:p>
          <a:p>
            <a:pPr marL="45720">
              <a:spcAft>
                <a:spcPts val="300"/>
              </a:spcAft>
            </a:pPr>
            <a:endParaRPr lang="en-US" sz="1000" b="1" u="sng" dirty="0">
              <a:latin typeface="Times New Roman" panose="02020603050405020304" pitchFamily="18" charset="0"/>
              <a:cs typeface="Times New Roman" panose="02020603050405020304" pitchFamily="18" charset="0"/>
            </a:endParaRPr>
          </a:p>
          <a:p>
            <a:pPr marL="45720">
              <a:spcAft>
                <a:spcPts val="300"/>
              </a:spcAft>
            </a:pPr>
            <a:endParaRPr lang="en-US" sz="1000" b="1" u="sng" dirty="0">
              <a:latin typeface="Times New Roman" panose="02020603050405020304" pitchFamily="18" charset="0"/>
              <a:cs typeface="Times New Roman" panose="02020603050405020304" pitchFamily="18" charset="0"/>
            </a:endParaRPr>
          </a:p>
          <a:p>
            <a:pPr marL="45720">
              <a:spcAft>
                <a:spcPts val="300"/>
              </a:spcAft>
            </a:pPr>
            <a:endParaRPr lang="en-US" sz="1000" b="1" u="sng" dirty="0">
              <a:latin typeface="Times New Roman" panose="02020603050405020304" pitchFamily="18" charset="0"/>
              <a:cs typeface="Times New Roman" panose="02020603050405020304" pitchFamily="18" charset="0"/>
            </a:endParaRPr>
          </a:p>
          <a:p>
            <a:pPr marL="45720">
              <a:spcAft>
                <a:spcPts val="300"/>
              </a:spcAft>
            </a:pPr>
            <a:endParaRPr lang="en-US" sz="800" b="1" u="sng" dirty="0">
              <a:latin typeface="Times New Roman" panose="02020603050405020304" pitchFamily="18" charset="0"/>
              <a:cs typeface="Times New Roman" panose="02020603050405020304" pitchFamily="18" charset="0"/>
            </a:endParaRPr>
          </a:p>
          <a:p>
            <a:pPr marL="45720">
              <a:spcAft>
                <a:spcPts val="300"/>
              </a:spcAft>
            </a:pPr>
            <a:endParaRPr lang="en-US" sz="800" b="1" u="sng" dirty="0">
              <a:latin typeface="Times New Roman" panose="02020603050405020304" pitchFamily="18" charset="0"/>
              <a:cs typeface="Times New Roman" panose="02020603050405020304" pitchFamily="18" charset="0"/>
            </a:endParaRPr>
          </a:p>
          <a:p>
            <a:pPr marL="45720">
              <a:spcAft>
                <a:spcPts val="300"/>
              </a:spcAft>
            </a:pPr>
            <a:endParaRPr lang="en-US" sz="800" b="1" u="sng" dirty="0">
              <a:latin typeface="Times New Roman" panose="02020603050405020304" pitchFamily="18" charset="0"/>
              <a:cs typeface="Times New Roman" panose="02020603050405020304" pitchFamily="18" charset="0"/>
            </a:endParaRPr>
          </a:p>
          <a:p>
            <a:pPr marL="45720">
              <a:spcAft>
                <a:spcPts val="300"/>
              </a:spcAft>
            </a:pPr>
            <a:endParaRPr lang="en-US" sz="800" b="1" u="sng" dirty="0">
              <a:latin typeface="Times New Roman" panose="02020603050405020304" pitchFamily="18" charset="0"/>
              <a:cs typeface="Times New Roman" panose="02020603050405020304" pitchFamily="18" charset="0"/>
            </a:endParaRPr>
          </a:p>
          <a:p>
            <a:pPr marL="45720">
              <a:spcAft>
                <a:spcPts val="300"/>
              </a:spcAft>
            </a:pPr>
            <a:endParaRPr lang="en-US" sz="800" b="1" u="sng" dirty="0">
              <a:latin typeface="Times New Roman" panose="02020603050405020304" pitchFamily="18" charset="0"/>
              <a:cs typeface="Times New Roman" panose="02020603050405020304" pitchFamily="18" charset="0"/>
            </a:endParaRPr>
          </a:p>
          <a:p>
            <a:pPr marL="45720">
              <a:spcAft>
                <a:spcPts val="300"/>
              </a:spcAft>
            </a:pPr>
            <a:endParaRPr lang="en-US" sz="800" b="1" u="sng" dirty="0">
              <a:latin typeface="Times New Roman" panose="02020603050405020304" pitchFamily="18" charset="0"/>
              <a:cs typeface="Times New Roman" panose="02020603050405020304" pitchFamily="18" charset="0"/>
            </a:endParaRPr>
          </a:p>
          <a:p>
            <a:pPr marL="45720">
              <a:spcAft>
                <a:spcPts val="300"/>
              </a:spcAft>
            </a:pPr>
            <a:endParaRPr lang="en-US" sz="800" b="1" u="sng" dirty="0">
              <a:latin typeface="Times New Roman" panose="02020603050405020304" pitchFamily="18" charset="0"/>
              <a:cs typeface="Times New Roman" panose="02020603050405020304" pitchFamily="18" charset="0"/>
            </a:endParaRPr>
          </a:p>
          <a:p>
            <a:pPr marL="45720" lvl="1">
              <a:spcAft>
                <a:spcPts val="300"/>
              </a:spcAft>
            </a:pPr>
            <a:endParaRPr lang="en-US" sz="900" dirty="0">
              <a:latin typeface="Times New Roman" panose="02020603050405020304" pitchFamily="18" charset="0"/>
              <a:cs typeface="Times New Roman" panose="02020603050405020304" pitchFamily="18" charset="0"/>
            </a:endParaRPr>
          </a:p>
          <a:p>
            <a:pPr marL="45720" lvl="1">
              <a:spcAft>
                <a:spcPts val="300"/>
              </a:spcAft>
            </a:pPr>
            <a:endParaRPr lang="en-US" sz="9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90175" y="1090198"/>
            <a:ext cx="6858000" cy="707886"/>
          </a:xfrm>
          <a:prstGeom prst="rect">
            <a:avLst/>
          </a:prstGeom>
          <a:noFill/>
        </p:spPr>
        <p:txBody>
          <a:bodyPr wrap="square" rtlCol="0">
            <a:spAutoFit/>
          </a:bodyPr>
          <a:lstStyle/>
          <a:p>
            <a:pPr algn="ctr"/>
            <a:r>
              <a:rPr lang="en-US" sz="2000" dirty="0">
                <a:latin typeface="Franklin Gothic Demi" panose="020B0703020102020204" pitchFamily="34" charset="0"/>
              </a:rPr>
              <a:t>Guidance on Updates to Appearance and </a:t>
            </a:r>
            <a:br>
              <a:rPr lang="en-US" sz="2000" dirty="0">
                <a:latin typeface="Franklin Gothic Demi" panose="020B0703020102020204" pitchFamily="34" charset="0"/>
              </a:rPr>
            </a:br>
            <a:r>
              <a:rPr lang="en-US" sz="2000" dirty="0">
                <a:latin typeface="Franklin Gothic Demi" panose="020B0703020102020204" pitchFamily="34" charset="0"/>
              </a:rPr>
              <a:t>Grooming Standards Policies</a:t>
            </a:r>
            <a:endParaRPr lang="en-US" sz="2000" dirty="0">
              <a:solidFill>
                <a:srgbClr val="FF0000"/>
              </a:solidFill>
              <a:latin typeface="Franklin Gothic Demi" panose="020B0703020102020204" pitchFamily="34" charset="0"/>
            </a:endParaRPr>
          </a:p>
        </p:txBody>
      </p:sp>
      <p:sp>
        <p:nvSpPr>
          <p:cNvPr id="2" name="Rounded Rectangle 1"/>
          <p:cNvSpPr/>
          <p:nvPr/>
        </p:nvSpPr>
        <p:spPr>
          <a:xfrm>
            <a:off x="5587260" y="71677"/>
            <a:ext cx="1157591" cy="7354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TextBox 2"/>
          <p:cNvSpPr txBox="1"/>
          <p:nvPr/>
        </p:nvSpPr>
        <p:spPr>
          <a:xfrm>
            <a:off x="5486400" y="24707"/>
            <a:ext cx="1383175" cy="830997"/>
          </a:xfrm>
          <a:prstGeom prst="rect">
            <a:avLst/>
          </a:prstGeom>
          <a:noFill/>
        </p:spPr>
        <p:txBody>
          <a:bodyPr wrap="square" rtlCol="0">
            <a:spAutoFit/>
          </a:bodyPr>
          <a:lstStyle/>
          <a:p>
            <a:pPr algn="ctr"/>
            <a:r>
              <a:rPr lang="en-US" sz="1600" b="1" dirty="0">
                <a:solidFill>
                  <a:srgbClr val="FF0000"/>
                </a:solidFill>
              </a:rPr>
              <a:t>Your Unit </a:t>
            </a:r>
          </a:p>
          <a:p>
            <a:pPr algn="ctr"/>
            <a:r>
              <a:rPr lang="en-US" sz="1600" b="1" dirty="0">
                <a:solidFill>
                  <a:srgbClr val="FF0000"/>
                </a:solidFill>
              </a:rPr>
              <a:t>Patch / Crest </a:t>
            </a:r>
          </a:p>
          <a:p>
            <a:pPr algn="ctr"/>
            <a:r>
              <a:rPr lang="en-US" sz="1600" b="1" dirty="0">
                <a:solidFill>
                  <a:srgbClr val="FF0000"/>
                </a:solidFill>
              </a:rPr>
              <a:t>Here</a:t>
            </a:r>
            <a:r>
              <a:rPr lang="en-US" sz="1000" dirty="0">
                <a:solidFill>
                  <a:srgbClr val="FF0000"/>
                </a:solidFill>
              </a:rPr>
              <a:t>.</a:t>
            </a:r>
          </a:p>
        </p:txBody>
      </p:sp>
      <p:sp>
        <p:nvSpPr>
          <p:cNvPr id="5" name="Rectangle 4"/>
          <p:cNvSpPr/>
          <p:nvPr/>
        </p:nvSpPr>
        <p:spPr>
          <a:xfrm>
            <a:off x="11573" y="878274"/>
            <a:ext cx="6858002" cy="15790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811485" y="3480651"/>
            <a:ext cx="1840019" cy="1762021"/>
          </a:xfrm>
          <a:prstGeom prst="rect">
            <a:avLst/>
          </a:prstGeom>
          <a:noFill/>
        </p:spPr>
        <p:txBody>
          <a:bodyPr wrap="square" rtlCol="0">
            <a:spAutoFit/>
          </a:bodyPr>
          <a:lstStyle/>
          <a:p>
            <a:pPr algn="ctr"/>
            <a:r>
              <a:rPr lang="en-US" sz="1400" b="1" dirty="0">
                <a:solidFill>
                  <a:srgbClr val="FF0000"/>
                </a:solidFill>
                <a:latin typeface="Franklin Gothic Book" panose="020B0503020102020204" pitchFamily="34" charset="0"/>
              </a:rPr>
              <a:t>Your Unit Name Here</a:t>
            </a:r>
          </a:p>
          <a:p>
            <a:pPr algn="ctr"/>
            <a:endParaRPr lang="en-US" sz="1050" b="1" dirty="0">
              <a:solidFill>
                <a:srgbClr val="FF0000"/>
              </a:solidFill>
              <a:latin typeface="Franklin Gothic Book" panose="020B0503020102020204" pitchFamily="34" charset="0"/>
            </a:endParaRPr>
          </a:p>
          <a:p>
            <a:pPr algn="ctr"/>
            <a:r>
              <a:rPr lang="en-US" sz="1050" b="1" dirty="0">
                <a:latin typeface="Franklin Gothic Book" panose="020B0503020102020204" pitchFamily="34" charset="0"/>
              </a:rPr>
              <a:t>Commanding General</a:t>
            </a:r>
          </a:p>
          <a:p>
            <a:pPr algn="ctr"/>
            <a:r>
              <a:rPr lang="en-US" sz="1050" b="1" dirty="0">
                <a:solidFill>
                  <a:srgbClr val="FF0000"/>
                </a:solidFill>
                <a:latin typeface="Franklin Gothic Book" panose="020B0503020102020204" pitchFamily="34" charset="0"/>
              </a:rPr>
              <a:t>MG Soldier Q. Public</a:t>
            </a:r>
          </a:p>
          <a:p>
            <a:pPr algn="ctr"/>
            <a:r>
              <a:rPr lang="en-US" sz="1050" b="1" dirty="0">
                <a:latin typeface="Franklin Gothic Book" panose="020B0503020102020204" pitchFamily="34" charset="0"/>
              </a:rPr>
              <a:t>Command Sergeant Major</a:t>
            </a:r>
          </a:p>
          <a:p>
            <a:pPr algn="ctr"/>
            <a:r>
              <a:rPr lang="en-US" sz="1050" b="1" dirty="0">
                <a:solidFill>
                  <a:srgbClr val="FF0000"/>
                </a:solidFill>
                <a:latin typeface="Franklin Gothic Book" panose="020B0503020102020204" pitchFamily="34" charset="0"/>
              </a:rPr>
              <a:t>CSM Soldier Q. Public</a:t>
            </a:r>
          </a:p>
          <a:p>
            <a:pPr algn="ctr"/>
            <a:r>
              <a:rPr lang="en-US" sz="1050" b="1" dirty="0">
                <a:latin typeface="Franklin Gothic Book" panose="020B0503020102020204" pitchFamily="34" charset="0"/>
              </a:rPr>
              <a:t>Command Inspector General</a:t>
            </a:r>
          </a:p>
          <a:p>
            <a:pPr algn="ctr"/>
            <a:r>
              <a:rPr lang="en-US" sz="1050" b="1" dirty="0">
                <a:solidFill>
                  <a:srgbClr val="FF0000"/>
                </a:solidFill>
                <a:latin typeface="Franklin Gothic Book" panose="020B0503020102020204" pitchFamily="34" charset="0"/>
              </a:rPr>
              <a:t>LTC Soldier Q. Public</a:t>
            </a:r>
          </a:p>
          <a:p>
            <a:pPr algn="ctr"/>
            <a:r>
              <a:rPr lang="en-US" sz="1050" b="1" dirty="0">
                <a:latin typeface="Franklin Gothic Book" panose="020B0503020102020204" pitchFamily="34" charset="0"/>
              </a:rPr>
              <a:t>Inspector General NCOIC</a:t>
            </a:r>
          </a:p>
          <a:p>
            <a:pPr algn="ctr"/>
            <a:r>
              <a:rPr lang="en-US" sz="1050" b="1" dirty="0">
                <a:solidFill>
                  <a:srgbClr val="FF0000"/>
                </a:solidFill>
                <a:latin typeface="Franklin Gothic Book" panose="020B0503020102020204" pitchFamily="34" charset="0"/>
              </a:rPr>
              <a:t>SGM Soldier Q. Public</a:t>
            </a:r>
          </a:p>
        </p:txBody>
      </p:sp>
      <p:sp>
        <p:nvSpPr>
          <p:cNvPr id="7" name="Rectangle 6"/>
          <p:cNvSpPr/>
          <p:nvPr/>
        </p:nvSpPr>
        <p:spPr>
          <a:xfrm>
            <a:off x="2554664" y="818727"/>
            <a:ext cx="1828065" cy="276999"/>
          </a:xfrm>
          <a:prstGeom prst="rect">
            <a:avLst/>
          </a:prstGeom>
        </p:spPr>
        <p:txBody>
          <a:bodyPr wrap="none">
            <a:spAutoFit/>
          </a:bodyPr>
          <a:lstStyle/>
          <a:p>
            <a:r>
              <a:rPr lang="en-US" sz="1200" b="1" dirty="0">
                <a:solidFill>
                  <a:srgbClr val="FFFF00"/>
                </a:solidFill>
              </a:rPr>
              <a:t>Volume 21-1, March 2021</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5092" r="4342"/>
          <a:stretch/>
        </p:blipFill>
        <p:spPr>
          <a:xfrm>
            <a:off x="2506182" y="1964564"/>
            <a:ext cx="993775" cy="1109892"/>
          </a:xfrm>
          <a:prstGeom prst="rect">
            <a:avLst/>
          </a:prstGeom>
          <a:ln w="635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314" y="1964935"/>
            <a:ext cx="993693" cy="1109521"/>
          </a:xfrm>
          <a:prstGeom prst="rect">
            <a:avLst/>
          </a:prstGeom>
          <a:ln w="6350">
            <a:solidFill>
              <a:schemeClr val="tx1"/>
            </a:solid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5325" y="7781243"/>
            <a:ext cx="987175" cy="1108592"/>
          </a:xfrm>
          <a:prstGeom prst="rect">
            <a:avLst/>
          </a:prstGeom>
          <a:ln w="6350">
            <a:solidFill>
              <a:schemeClr val="tx1"/>
            </a:solidFill>
          </a:ln>
        </p:spPr>
      </p:pic>
      <p:pic>
        <p:nvPicPr>
          <p:cNvPr id="22" name="Picture 21"/>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b="24069"/>
          <a:stretch/>
        </p:blipFill>
        <p:spPr>
          <a:xfrm>
            <a:off x="3721148" y="7781242"/>
            <a:ext cx="987552" cy="1112563"/>
          </a:xfrm>
          <a:prstGeom prst="rect">
            <a:avLst/>
          </a:prstGeom>
          <a:ln w="6350">
            <a:solidFill>
              <a:schemeClr val="tx1"/>
            </a:solidFill>
          </a:ln>
        </p:spPr>
      </p:pic>
      <p:pic>
        <p:nvPicPr>
          <p:cNvPr id="9" name="Picture 8"/>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4929497" y="1968213"/>
            <a:ext cx="993464" cy="1106424"/>
          </a:xfrm>
          <a:prstGeom prst="rect">
            <a:avLst/>
          </a:prstGeom>
          <a:ln w="6350">
            <a:solidFill>
              <a:schemeClr val="tx1"/>
            </a:solidFill>
          </a:ln>
        </p:spPr>
      </p:pic>
      <p:pic>
        <p:nvPicPr>
          <p:cNvPr id="19" name="Picture 18">
            <a:extLst>
              <a:ext uri="{FF2B5EF4-FFF2-40B4-BE49-F238E27FC236}">
                <a16:creationId xmlns:a16="http://schemas.microsoft.com/office/drawing/2014/main" id="{57AEFA4A-7858-4A34-8D31-D1F3201AFE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19796" y="5616203"/>
            <a:ext cx="1223395" cy="1223395"/>
          </a:xfrm>
          <a:prstGeom prst="rect">
            <a:avLst/>
          </a:prstGeom>
          <a:ln>
            <a:solidFill>
              <a:schemeClr val="tx1"/>
            </a:solidFill>
          </a:ln>
        </p:spPr>
      </p:pic>
      <p:sp>
        <p:nvSpPr>
          <p:cNvPr id="20" name="TextBox 19">
            <a:extLst>
              <a:ext uri="{FF2B5EF4-FFF2-40B4-BE49-F238E27FC236}">
                <a16:creationId xmlns:a16="http://schemas.microsoft.com/office/drawing/2014/main" id="{B19CD6DD-A64D-4061-817E-14FDD913A4B2}"/>
              </a:ext>
            </a:extLst>
          </p:cNvPr>
          <p:cNvSpPr txBox="1"/>
          <p:nvPr/>
        </p:nvSpPr>
        <p:spPr>
          <a:xfrm>
            <a:off x="5311398" y="6839598"/>
            <a:ext cx="866589" cy="276999"/>
          </a:xfrm>
          <a:prstGeom prst="rect">
            <a:avLst/>
          </a:prstGeom>
          <a:noFill/>
        </p:spPr>
        <p:txBody>
          <a:bodyPr wrap="square" rtlCol="0">
            <a:spAutoFit/>
          </a:bodyPr>
          <a:lstStyle/>
          <a:p>
            <a:pPr algn="ctr"/>
            <a:r>
              <a:rPr lang="en-US" sz="1200" dirty="0"/>
              <a:t>ig.army.mil</a:t>
            </a:r>
          </a:p>
        </p:txBody>
      </p:sp>
      <p:pic>
        <p:nvPicPr>
          <p:cNvPr id="25" name="Picture 24" descr="Logo&#10;&#10;Description automatically generated">
            <a:extLst>
              <a:ext uri="{FF2B5EF4-FFF2-40B4-BE49-F238E27FC236}">
                <a16:creationId xmlns:a16="http://schemas.microsoft.com/office/drawing/2014/main" id="{CECEDCE8-62D7-4303-9EE0-96B77B9B858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67373" y="7429651"/>
            <a:ext cx="987551" cy="1248301"/>
          </a:xfrm>
          <a:prstGeom prst="rect">
            <a:avLst/>
          </a:prstGeom>
        </p:spPr>
      </p:pic>
    </p:spTree>
    <p:extLst>
      <p:ext uri="{BB962C8B-B14F-4D97-AF65-F5344CB8AC3E}">
        <p14:creationId xmlns:p14="http://schemas.microsoft.com/office/powerpoint/2010/main" val="382092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p:cNvSpPr txBox="1">
            <a:spLocks noChangeAspect="1"/>
          </p:cNvSpPr>
          <p:nvPr/>
        </p:nvSpPr>
        <p:spPr>
          <a:xfrm>
            <a:off x="145711" y="1716774"/>
            <a:ext cx="4507453" cy="7763664"/>
          </a:xfrm>
          <a:prstGeom prst="rect">
            <a:avLst/>
          </a:prstGeom>
          <a:noFill/>
        </p:spPr>
        <p:txBody>
          <a:bodyPr wrap="square" numCol="2" spcCol="91440" rtlCol="0">
            <a:spAutoFit/>
          </a:bodyPr>
          <a:lstStyle/>
          <a:p>
            <a:pPr marL="45720">
              <a:spcAft>
                <a:spcPts val="300"/>
              </a:spcAft>
            </a:pPr>
            <a:r>
              <a:rPr lang="en-US" sz="1000" b="1" u="sng" dirty="0">
                <a:latin typeface="Times New Roman" panose="02020603050405020304" pitchFamily="18" charset="0"/>
                <a:cs typeface="Times New Roman" panose="02020603050405020304" pitchFamily="18" charset="0"/>
              </a:rPr>
              <a:t>Lipstick</a:t>
            </a:r>
            <a:r>
              <a:rPr lang="en-US" sz="1000" b="1"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Female Soldiers can wear solid color shades of lipstick and tinted lip glosses. Extreme colors (e.g.,  purple, bright pink, hot pink, green, etc.) are unauthorized.</a:t>
            </a: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marL="45720">
              <a:spcAft>
                <a:spcPts val="300"/>
              </a:spcAft>
            </a:pPr>
            <a:endParaRPr lang="en-US" sz="1000" dirty="0">
              <a:latin typeface="Times New Roman" panose="02020603050405020304" pitchFamily="18" charset="0"/>
              <a:cs typeface="Times New Roman" panose="02020603050405020304" pitchFamily="18" charset="0"/>
            </a:endParaRPr>
          </a:p>
          <a:p>
            <a:pPr>
              <a:spcAft>
                <a:spcPts val="300"/>
              </a:spcAft>
            </a:pPr>
            <a:r>
              <a:rPr lang="en-US" sz="1000" b="1" dirty="0">
                <a:latin typeface="Times New Roman" panose="02020603050405020304" pitchFamily="18" charset="0"/>
                <a:cs typeface="Times New Roman" panose="02020603050405020304" pitchFamily="18" charset="0"/>
              </a:rPr>
              <a:t> </a:t>
            </a:r>
            <a:endParaRPr lang="en-US" sz="800" b="1" dirty="0">
              <a:latin typeface="Times New Roman" panose="02020603050405020304" pitchFamily="18" charset="0"/>
              <a:cs typeface="Times New Roman" panose="02020603050405020304" pitchFamily="18" charset="0"/>
            </a:endParaRPr>
          </a:p>
          <a:p>
            <a:pPr>
              <a:spcAft>
                <a:spcPts val="300"/>
              </a:spcAft>
            </a:pPr>
            <a:r>
              <a:rPr lang="en-US" sz="1000" b="1" u="sng" dirty="0">
                <a:latin typeface="Times New Roman" panose="02020603050405020304" pitchFamily="18" charset="0"/>
                <a:cs typeface="Times New Roman" panose="02020603050405020304" pitchFamily="18" charset="0"/>
              </a:rPr>
              <a:t>Earrings:</a:t>
            </a:r>
          </a:p>
          <a:p>
            <a:pPr marL="17145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Female Soldiers can wear stud earrings in their army combat uniform. Studs must be screw-on, clip on, or post-type in gold, silver, or diamond. Pearls are authorized only in formal attire (service or dress uniform). Hoop and two-sided or drop earrings are unauthorized.  </a:t>
            </a:r>
          </a:p>
          <a:p>
            <a:pPr marL="17145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Earrings cannot exceed 6mm or 1/4 inch in diameter, and they must be plain or round. Earrings must also fit snugly against the ear. </a:t>
            </a: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17145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Female Soldiers may wear earrings only as a matched pair, with only one earring per standard ear lobe. Earrings cannot be worn in the cartilage, industrial, transverse lobe, tragus, or conch part of the ear. Earrings cannot be worn in field environments, combat-related environments or deployments, and locations where normal hygiene is unavailable. </a:t>
            </a:r>
          </a:p>
          <a:p>
            <a:pPr marL="45720">
              <a:spcAft>
                <a:spcPts val="300"/>
              </a:spcAft>
              <a:buFont typeface="Courier New" panose="02070309020205020404" pitchFamily="49" charset="0"/>
              <a:buChar char="o"/>
            </a:pPr>
            <a:endParaRPr lang="en-US" sz="800" dirty="0">
              <a:latin typeface="Times New Roman" panose="02020603050405020304" pitchFamily="18" charset="0"/>
              <a:cs typeface="Times New Roman" panose="02020603050405020304" pitchFamily="18" charset="0"/>
            </a:endParaRPr>
          </a:p>
          <a:p>
            <a:pPr marL="45720">
              <a:spcAft>
                <a:spcPts val="300"/>
              </a:spcAft>
              <a:buFont typeface="Courier New" panose="02070309020205020404" pitchFamily="49" charset="0"/>
              <a:buChar char="o"/>
            </a:pPr>
            <a:endParaRPr lang="en-US" sz="800" dirty="0">
              <a:latin typeface="Times New Roman" panose="02020603050405020304" pitchFamily="18" charset="0"/>
              <a:cs typeface="Times New Roman" panose="02020603050405020304" pitchFamily="18" charset="0"/>
            </a:endParaRPr>
          </a:p>
          <a:p>
            <a:pPr marL="45720">
              <a:spcAft>
                <a:spcPts val="300"/>
              </a:spcAft>
              <a:buFont typeface="Courier New" panose="02070309020205020404" pitchFamily="49" charset="0"/>
              <a:buChar char="o"/>
            </a:pPr>
            <a:endParaRPr lang="en-US" sz="800" dirty="0">
              <a:latin typeface="Times New Roman" panose="02020603050405020304" pitchFamily="18" charset="0"/>
              <a:cs typeface="Times New Roman" panose="02020603050405020304" pitchFamily="18" charset="0"/>
            </a:endParaRPr>
          </a:p>
          <a:p>
            <a:pPr marL="45720" lvl="1">
              <a:spcAft>
                <a:spcPts val="300"/>
              </a:spcAft>
            </a:pPr>
            <a:endParaRPr lang="en-US" sz="9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4665040" y="4651496"/>
            <a:ext cx="2001790" cy="2445348"/>
          </a:xfrm>
          <a:prstGeom prst="roundRec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75" y="61336"/>
            <a:ext cx="1005200" cy="716243"/>
          </a:xfrm>
          <a:prstGeom prst="rect">
            <a:avLst/>
          </a:prstGeom>
        </p:spPr>
      </p:pic>
      <p:sp>
        <p:nvSpPr>
          <p:cNvPr id="17" name="TextBox 16"/>
          <p:cNvSpPr txBox="1"/>
          <p:nvPr/>
        </p:nvSpPr>
        <p:spPr>
          <a:xfrm>
            <a:off x="-390525" y="197679"/>
            <a:ext cx="6858000" cy="769441"/>
          </a:xfrm>
          <a:prstGeom prst="rect">
            <a:avLst/>
          </a:prstGeom>
          <a:noFill/>
        </p:spPr>
        <p:txBody>
          <a:bodyPr wrap="square" rtlCol="0">
            <a:spAutoFit/>
          </a:bodyPr>
          <a:lstStyle/>
          <a:p>
            <a:pPr algn="ctr"/>
            <a:r>
              <a:rPr lang="en-US" sz="4400" dirty="0">
                <a:latin typeface="Elephant" panose="02020904090505020303" pitchFamily="18" charset="0"/>
              </a:rPr>
              <a:t>IG UPDATE</a:t>
            </a:r>
          </a:p>
        </p:txBody>
      </p:sp>
      <p:sp>
        <p:nvSpPr>
          <p:cNvPr id="21" name="TextBox 20"/>
          <p:cNvSpPr txBox="1"/>
          <p:nvPr/>
        </p:nvSpPr>
        <p:spPr>
          <a:xfrm>
            <a:off x="1061085" y="-8629"/>
            <a:ext cx="2560320" cy="440120"/>
          </a:xfrm>
          <a:prstGeom prst="rect">
            <a:avLst/>
          </a:prstGeom>
          <a:noFill/>
        </p:spPr>
        <p:txBody>
          <a:bodyPr wrap="square" rtlCol="0">
            <a:spAutoFit/>
          </a:bodyPr>
          <a:lstStyle/>
          <a:p>
            <a:r>
              <a:rPr lang="en-US" sz="2270" dirty="0">
                <a:latin typeface="Elephant" panose="02020904090505020303" pitchFamily="18" charset="0"/>
              </a:rPr>
              <a:t>THE</a:t>
            </a:r>
          </a:p>
        </p:txBody>
      </p:sp>
      <p:sp>
        <p:nvSpPr>
          <p:cNvPr id="24" name="TextBox 23"/>
          <p:cNvSpPr txBox="1"/>
          <p:nvPr/>
        </p:nvSpPr>
        <p:spPr>
          <a:xfrm>
            <a:off x="0" y="1068630"/>
            <a:ext cx="6858000" cy="707886"/>
          </a:xfrm>
          <a:prstGeom prst="rect">
            <a:avLst/>
          </a:prstGeom>
          <a:noFill/>
        </p:spPr>
        <p:txBody>
          <a:bodyPr wrap="square" rtlCol="0">
            <a:spAutoFit/>
          </a:bodyPr>
          <a:lstStyle/>
          <a:p>
            <a:pPr algn="ctr"/>
            <a:r>
              <a:rPr lang="en-US" sz="2000" dirty="0">
                <a:latin typeface="Franklin Gothic Demi" panose="020B0703020102020204" pitchFamily="34" charset="0"/>
              </a:rPr>
              <a:t>Guidance on Updates to Appearance and </a:t>
            </a:r>
            <a:br>
              <a:rPr lang="en-US" sz="2000" dirty="0">
                <a:latin typeface="Franklin Gothic Demi" panose="020B0703020102020204" pitchFamily="34" charset="0"/>
              </a:rPr>
            </a:br>
            <a:r>
              <a:rPr lang="en-US" sz="2000" dirty="0">
                <a:latin typeface="Franklin Gothic Demi" panose="020B0703020102020204" pitchFamily="34" charset="0"/>
              </a:rPr>
              <a:t>Grooming </a:t>
            </a:r>
            <a:r>
              <a:rPr lang="en-US" sz="2000">
                <a:latin typeface="Franklin Gothic Demi" panose="020B0703020102020204" pitchFamily="34" charset="0"/>
              </a:rPr>
              <a:t>Standards Policies</a:t>
            </a:r>
            <a:endParaRPr lang="en-US" sz="2000" dirty="0">
              <a:solidFill>
                <a:srgbClr val="FF0000"/>
              </a:solidFill>
              <a:latin typeface="Franklin Gothic Demi" panose="020B0703020102020204" pitchFamily="34" charset="0"/>
            </a:endParaRPr>
          </a:p>
        </p:txBody>
      </p:sp>
      <p:sp>
        <p:nvSpPr>
          <p:cNvPr id="2" name="Rounded Rectangle 1"/>
          <p:cNvSpPr/>
          <p:nvPr/>
        </p:nvSpPr>
        <p:spPr>
          <a:xfrm>
            <a:off x="5587260" y="71677"/>
            <a:ext cx="1157591" cy="7354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TextBox 2"/>
          <p:cNvSpPr txBox="1"/>
          <p:nvPr/>
        </p:nvSpPr>
        <p:spPr>
          <a:xfrm>
            <a:off x="5486400" y="24707"/>
            <a:ext cx="1383175" cy="830997"/>
          </a:xfrm>
          <a:prstGeom prst="rect">
            <a:avLst/>
          </a:prstGeom>
          <a:noFill/>
        </p:spPr>
        <p:txBody>
          <a:bodyPr wrap="square" rtlCol="0">
            <a:spAutoFit/>
          </a:bodyPr>
          <a:lstStyle/>
          <a:p>
            <a:pPr algn="ctr"/>
            <a:r>
              <a:rPr lang="en-US" sz="1600" b="1" dirty="0">
                <a:solidFill>
                  <a:srgbClr val="FF0000"/>
                </a:solidFill>
              </a:rPr>
              <a:t>Your Unit </a:t>
            </a:r>
          </a:p>
          <a:p>
            <a:pPr algn="ctr"/>
            <a:r>
              <a:rPr lang="en-US" sz="1600" b="1" dirty="0">
                <a:solidFill>
                  <a:srgbClr val="FF0000"/>
                </a:solidFill>
              </a:rPr>
              <a:t>Patch / Crest </a:t>
            </a:r>
          </a:p>
          <a:p>
            <a:pPr algn="ctr"/>
            <a:r>
              <a:rPr lang="en-US" sz="1600" b="1" dirty="0">
                <a:solidFill>
                  <a:srgbClr val="FF0000"/>
                </a:solidFill>
              </a:rPr>
              <a:t>Here</a:t>
            </a:r>
            <a:r>
              <a:rPr lang="en-US" sz="1000" dirty="0">
                <a:solidFill>
                  <a:srgbClr val="FF0000"/>
                </a:solidFill>
              </a:rPr>
              <a:t>.</a:t>
            </a:r>
          </a:p>
        </p:txBody>
      </p:sp>
      <p:sp>
        <p:nvSpPr>
          <p:cNvPr id="5" name="Rectangle 4"/>
          <p:cNvSpPr/>
          <p:nvPr/>
        </p:nvSpPr>
        <p:spPr>
          <a:xfrm>
            <a:off x="11573" y="878274"/>
            <a:ext cx="6858002" cy="157907"/>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627243" y="4692035"/>
            <a:ext cx="2001790" cy="2431435"/>
          </a:xfrm>
          <a:prstGeom prst="rect">
            <a:avLst/>
          </a:prstGeom>
          <a:noFill/>
        </p:spPr>
        <p:txBody>
          <a:bodyPr wrap="square" rtlCol="0">
            <a:spAutoFit/>
          </a:bodyPr>
          <a:lstStyle/>
          <a:p>
            <a:pPr algn="ctr"/>
            <a:endParaRPr lang="en-US" sz="900" dirty="0">
              <a:latin typeface="Franklin Gothic Book" panose="020B0503020102020204" pitchFamily="34" charset="0"/>
            </a:endParaRPr>
          </a:p>
          <a:p>
            <a:pPr algn="ctr"/>
            <a:r>
              <a:rPr lang="en-US" sz="1200" b="1" u="sng" dirty="0">
                <a:latin typeface="Franklin Gothic Book" panose="020B0503020102020204" pitchFamily="34" charset="0"/>
              </a:rPr>
              <a:t>IG Points of Contact</a:t>
            </a:r>
          </a:p>
          <a:p>
            <a:pPr algn="ctr"/>
            <a:r>
              <a:rPr lang="en-US" sz="1000" b="1" dirty="0">
                <a:solidFill>
                  <a:srgbClr val="FF0000"/>
                </a:solidFill>
                <a:latin typeface="Franklin Gothic Book" panose="020B0503020102020204" pitchFamily="34" charset="0"/>
              </a:rPr>
              <a:t>Unit </a:t>
            </a:r>
            <a:r>
              <a:rPr lang="en-US" sz="1000" b="1" dirty="0">
                <a:latin typeface="Franklin Gothic Book" panose="020B0503020102020204" pitchFamily="34" charset="0"/>
              </a:rPr>
              <a:t>IG Office</a:t>
            </a:r>
          </a:p>
          <a:p>
            <a:pPr algn="ctr"/>
            <a:r>
              <a:rPr lang="en-US" sz="1000" b="1" dirty="0">
                <a:solidFill>
                  <a:srgbClr val="FF0000"/>
                </a:solidFill>
                <a:latin typeface="Franklin Gothic Book" panose="020B0503020102020204" pitchFamily="34" charset="0"/>
              </a:rPr>
              <a:t>Building 1234</a:t>
            </a:r>
          </a:p>
          <a:p>
            <a:pPr algn="ctr"/>
            <a:r>
              <a:rPr lang="en-US" sz="1000" b="1" dirty="0">
                <a:solidFill>
                  <a:srgbClr val="FF0000"/>
                </a:solidFill>
                <a:latin typeface="Franklin Gothic Book" panose="020B0503020102020204" pitchFamily="34" charset="0"/>
              </a:rPr>
              <a:t>Hooah Drive</a:t>
            </a:r>
          </a:p>
          <a:p>
            <a:pPr algn="ctr"/>
            <a:r>
              <a:rPr lang="en-US" sz="1000" b="1" dirty="0">
                <a:solidFill>
                  <a:srgbClr val="FF0000"/>
                </a:solidFill>
                <a:latin typeface="Franklin Gothic Book" panose="020B0503020102020204" pitchFamily="34" charset="0"/>
              </a:rPr>
              <a:t>Fort Swampy LA 55555</a:t>
            </a:r>
          </a:p>
          <a:p>
            <a:pPr algn="ctr"/>
            <a:r>
              <a:rPr lang="en-US" sz="1000" b="1" dirty="0">
                <a:solidFill>
                  <a:srgbClr val="FF0000"/>
                </a:solidFill>
                <a:latin typeface="Franklin Gothic Book" panose="020B0503020102020204" pitchFamily="34" charset="0"/>
              </a:rPr>
              <a:t>Unit</a:t>
            </a:r>
            <a:r>
              <a:rPr lang="en-US" sz="1000" b="1" dirty="0">
                <a:latin typeface="Franklin Gothic Book" panose="020B0503020102020204" pitchFamily="34" charset="0"/>
              </a:rPr>
              <a:t> IG Website</a:t>
            </a:r>
          </a:p>
          <a:p>
            <a:pPr algn="ctr"/>
            <a:r>
              <a:rPr lang="en-US" sz="1000" b="1" dirty="0">
                <a:solidFill>
                  <a:srgbClr val="FF0000"/>
                </a:solidFill>
                <a:latin typeface="Franklin Gothic Book" panose="020B0503020102020204" pitchFamily="34" charset="0"/>
              </a:rPr>
              <a:t>http:\IG-bla-bla-bla.mil</a:t>
            </a:r>
          </a:p>
          <a:p>
            <a:pPr algn="ctr"/>
            <a:r>
              <a:rPr lang="en-US" sz="1000" b="1" dirty="0">
                <a:solidFill>
                  <a:srgbClr val="FF0000"/>
                </a:solidFill>
                <a:latin typeface="Franklin Gothic Book" panose="020B0503020102020204" pitchFamily="34" charset="0"/>
              </a:rPr>
              <a:t>Unit</a:t>
            </a:r>
            <a:r>
              <a:rPr lang="en-US" sz="1000" b="1" dirty="0">
                <a:latin typeface="Franklin Gothic Book" panose="020B0503020102020204" pitchFamily="34" charset="0"/>
              </a:rPr>
              <a:t> IG Office Email</a:t>
            </a:r>
          </a:p>
          <a:p>
            <a:pPr algn="ctr"/>
            <a:r>
              <a:rPr lang="en-US" sz="1000" b="1" dirty="0">
                <a:solidFill>
                  <a:srgbClr val="FF0000"/>
                </a:solidFill>
                <a:latin typeface="Franklin Gothic Book" panose="020B0503020102020204" pitchFamily="34" charset="0"/>
              </a:rPr>
              <a:t>IG-bla-bla@mail.mil</a:t>
            </a:r>
          </a:p>
          <a:p>
            <a:pPr algn="ctr"/>
            <a:r>
              <a:rPr lang="en-US" sz="1000" b="1" dirty="0">
                <a:solidFill>
                  <a:srgbClr val="FF0000"/>
                </a:solidFill>
                <a:latin typeface="Franklin Gothic Book" panose="020B0503020102020204" pitchFamily="34" charset="0"/>
              </a:rPr>
              <a:t>Unit</a:t>
            </a:r>
            <a:r>
              <a:rPr lang="en-US" sz="1000" b="1" dirty="0">
                <a:latin typeface="Franklin Gothic Book" panose="020B0503020102020204" pitchFamily="34" charset="0"/>
              </a:rPr>
              <a:t> IG Hotline</a:t>
            </a:r>
          </a:p>
          <a:p>
            <a:pPr algn="ctr"/>
            <a:r>
              <a:rPr lang="en-US" sz="1000" b="1" dirty="0">
                <a:solidFill>
                  <a:srgbClr val="FF0000"/>
                </a:solidFill>
                <a:latin typeface="Franklin Gothic Book" panose="020B0503020102020204" pitchFamily="34" charset="0"/>
              </a:rPr>
              <a:t>555-555-5555</a:t>
            </a:r>
          </a:p>
          <a:p>
            <a:pPr algn="ctr"/>
            <a:r>
              <a:rPr lang="en-US" sz="1000" b="1" dirty="0">
                <a:solidFill>
                  <a:srgbClr val="FF0000"/>
                </a:solidFill>
                <a:latin typeface="Franklin Gothic Book" panose="020B0503020102020204" pitchFamily="34" charset="0"/>
              </a:rPr>
              <a:t>Unit </a:t>
            </a:r>
            <a:r>
              <a:rPr lang="en-US" sz="1000" b="1" dirty="0">
                <a:latin typeface="Franklin Gothic Book" panose="020B0503020102020204" pitchFamily="34" charset="0"/>
              </a:rPr>
              <a:t>IG Office</a:t>
            </a:r>
          </a:p>
          <a:p>
            <a:pPr algn="ctr"/>
            <a:r>
              <a:rPr lang="en-US" sz="1000" b="1" dirty="0">
                <a:solidFill>
                  <a:srgbClr val="FF0000"/>
                </a:solidFill>
                <a:latin typeface="Franklin Gothic Book" panose="020B0503020102020204" pitchFamily="34" charset="0"/>
              </a:rPr>
              <a:t>555-555-5555</a:t>
            </a:r>
          </a:p>
          <a:p>
            <a:pPr algn="ctr"/>
            <a:endParaRPr lang="en-US" sz="1100" b="1" dirty="0">
              <a:latin typeface="Franklin Gothic Book" panose="020B0503020102020204" pitchFamily="34" charset="0"/>
            </a:endParaRPr>
          </a:p>
        </p:txBody>
      </p:sp>
      <p:sp>
        <p:nvSpPr>
          <p:cNvPr id="7" name="Rectangle 6"/>
          <p:cNvSpPr/>
          <p:nvPr/>
        </p:nvSpPr>
        <p:spPr>
          <a:xfrm>
            <a:off x="2554664" y="818727"/>
            <a:ext cx="2175147" cy="276999"/>
          </a:xfrm>
          <a:prstGeom prst="rect">
            <a:avLst/>
          </a:prstGeom>
        </p:spPr>
        <p:txBody>
          <a:bodyPr wrap="none">
            <a:spAutoFit/>
          </a:bodyPr>
          <a:lstStyle/>
          <a:p>
            <a:r>
              <a:rPr lang="en-US" sz="1200" b="1" dirty="0">
                <a:solidFill>
                  <a:srgbClr val="FFFF00"/>
                </a:solidFill>
              </a:rPr>
              <a:t>Volume 21-1, March 2021, con.</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2981" y="7688351"/>
            <a:ext cx="912448" cy="1154749"/>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b="2467"/>
          <a:stretch/>
        </p:blipFill>
        <p:spPr>
          <a:xfrm>
            <a:off x="3538579" y="3502212"/>
            <a:ext cx="1012798" cy="1631138"/>
          </a:xfrm>
          <a:prstGeom prst="rect">
            <a:avLst/>
          </a:prstGeom>
        </p:spPr>
      </p:pic>
      <p:graphicFrame>
        <p:nvGraphicFramePr>
          <p:cNvPr id="25" name="Table 24"/>
          <p:cNvGraphicFramePr>
            <a:graphicFrameLocks noGrp="1"/>
          </p:cNvGraphicFramePr>
          <p:nvPr>
            <p:extLst>
              <p:ext uri="{D42A27DB-BD31-4B8C-83A1-F6EECF244321}">
                <p14:modId xmlns:p14="http://schemas.microsoft.com/office/powerpoint/2010/main" val="2521433394"/>
              </p:ext>
            </p:extLst>
          </p:nvPr>
        </p:nvGraphicFramePr>
        <p:xfrm>
          <a:off x="2554664" y="8489577"/>
          <a:ext cx="2069498" cy="518160"/>
        </p:xfrm>
        <a:graphic>
          <a:graphicData uri="http://schemas.openxmlformats.org/drawingml/2006/table">
            <a:tbl>
              <a:tblPr firstRow="1" bandRow="1">
                <a:tableStyleId>{5C22544A-7EE6-4342-B048-85BDC9FD1C3A}</a:tableStyleId>
              </a:tblPr>
              <a:tblGrid>
                <a:gridCol w="2069498">
                  <a:extLst>
                    <a:ext uri="{9D8B030D-6E8A-4147-A177-3AD203B41FA5}">
                      <a16:colId xmlns:a16="http://schemas.microsoft.com/office/drawing/2014/main" val="914355881"/>
                    </a:ext>
                  </a:extLst>
                </a:gridCol>
              </a:tblGrid>
              <a:tr h="501650">
                <a:tc>
                  <a:txBody>
                    <a:bodyPr/>
                    <a:lstStyle/>
                    <a:p>
                      <a:pPr algn="ctr"/>
                      <a:r>
                        <a:rPr lang="en-US" sz="700" dirty="0">
                          <a:solidFill>
                            <a:schemeClr val="tx1"/>
                          </a:solidFill>
                          <a:latin typeface="Times New Roman" panose="02020603050405020304" pitchFamily="18" charset="0"/>
                          <a:cs typeface="Times New Roman" panose="02020603050405020304" pitchFamily="18" charset="0"/>
                        </a:rPr>
                        <a:t>This update highlights</a:t>
                      </a:r>
                      <a:r>
                        <a:rPr lang="en-US" sz="700" baseline="0" dirty="0">
                          <a:solidFill>
                            <a:schemeClr val="tx1"/>
                          </a:solidFill>
                          <a:latin typeface="Times New Roman" panose="02020603050405020304" pitchFamily="18" charset="0"/>
                          <a:cs typeface="Times New Roman" panose="02020603050405020304" pitchFamily="18" charset="0"/>
                        </a:rPr>
                        <a:t> revisions to AR 670-1 and DA PAM 670-1 as described in ALARACT 016-2021. For more details, please review these </a:t>
                      </a:r>
                      <a:br>
                        <a:rPr lang="en-US" sz="700" baseline="0" dirty="0">
                          <a:solidFill>
                            <a:schemeClr val="tx1"/>
                          </a:solidFill>
                          <a:latin typeface="Times New Roman" panose="02020603050405020304" pitchFamily="18" charset="0"/>
                          <a:cs typeface="Times New Roman" panose="02020603050405020304" pitchFamily="18" charset="0"/>
                        </a:rPr>
                      </a:br>
                      <a:r>
                        <a:rPr lang="en-US" sz="700" baseline="0" dirty="0">
                          <a:solidFill>
                            <a:schemeClr val="tx1"/>
                          </a:solidFill>
                          <a:latin typeface="Times New Roman" panose="02020603050405020304" pitchFamily="18" charset="0"/>
                          <a:cs typeface="Times New Roman" panose="02020603050405020304" pitchFamily="18" charset="0"/>
                        </a:rPr>
                        <a:t>originating documents. </a:t>
                      </a:r>
                      <a:endParaRPr lang="en-US" sz="700" dirty="0">
                        <a:solidFill>
                          <a:schemeClr val="tx1"/>
                        </a:solidFill>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EC200"/>
                    </a:solidFill>
                  </a:tcPr>
                </a:tc>
                <a:extLst>
                  <a:ext uri="{0D108BD9-81ED-4DB2-BD59-A6C34878D82A}">
                    <a16:rowId xmlns:a16="http://schemas.microsoft.com/office/drawing/2014/main" val="295069323"/>
                  </a:ext>
                </a:extLst>
              </a:tr>
            </a:tbl>
          </a:graphicData>
        </a:graphic>
      </p:graphicFrame>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5679"/>
          <a:stretch/>
        </p:blipFill>
        <p:spPr>
          <a:xfrm>
            <a:off x="234248" y="2572705"/>
            <a:ext cx="2110172" cy="2477420"/>
          </a:xfrm>
          <a:prstGeom prst="rect">
            <a:avLst/>
          </a:prstGeom>
          <a:ln w="6350">
            <a:solidFill>
              <a:schemeClr val="tx1"/>
            </a:solidFill>
          </a:ln>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1" b="32077"/>
          <a:stretch/>
        </p:blipFill>
        <p:spPr>
          <a:xfrm>
            <a:off x="249581" y="7591314"/>
            <a:ext cx="2091664" cy="1410447"/>
          </a:xfrm>
          <a:prstGeom prst="rect">
            <a:avLst/>
          </a:prstGeom>
          <a:solidFill>
            <a:schemeClr val="accent2"/>
          </a:solidFill>
          <a:ln w="6350">
            <a:solidFill>
              <a:schemeClr val="tx1"/>
            </a:solidFill>
          </a:ln>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8334" y="5485973"/>
            <a:ext cx="858041" cy="2669461"/>
          </a:xfrm>
          <a:prstGeom prst="rect">
            <a:avLst/>
          </a:prstGeom>
        </p:spPr>
      </p:pic>
      <p:cxnSp>
        <p:nvCxnSpPr>
          <p:cNvPr id="26" name="Straight Connector 25"/>
          <p:cNvCxnSpPr/>
          <p:nvPr/>
        </p:nvCxnSpPr>
        <p:spPr>
          <a:xfrm>
            <a:off x="3656393" y="5546165"/>
            <a:ext cx="819982" cy="2609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3656393" y="5546165"/>
            <a:ext cx="819982" cy="260926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2502293" y="3434745"/>
            <a:ext cx="1117629" cy="5709255"/>
          </a:xfrm>
          <a:prstGeom prst="rect">
            <a:avLst/>
          </a:prstGeom>
          <a:noFill/>
        </p:spPr>
        <p:txBody>
          <a:bodyPr wrap="square" rtlCol="0">
            <a:spAutoFit/>
          </a:bodyPr>
          <a:lstStyle/>
          <a:p>
            <a:pPr>
              <a:spcAft>
                <a:spcPts val="300"/>
              </a:spcAft>
            </a:pPr>
            <a:r>
              <a:rPr lang="en-US" sz="1000" b="1" u="sng" dirty="0">
                <a:latin typeface="Times New Roman" panose="02020603050405020304" pitchFamily="18" charset="0"/>
                <a:cs typeface="Times New Roman" panose="02020603050405020304" pitchFamily="18" charset="0"/>
              </a:rPr>
              <a:t>Nail Polish:</a:t>
            </a:r>
          </a:p>
          <a:p>
            <a:pPr marL="18288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Female Soldiers can wear solid color shades of nail polish (e.g., nude/natural shades, American manicure and light pink). Extreme colors (e.g., purple, bright pink, red, blue, black, neon, French manicure, etc.) remain unauthorized.</a:t>
            </a:r>
          </a:p>
          <a:p>
            <a:pPr marL="182880" indent="-171450">
              <a:spcAft>
                <a:spcPts val="300"/>
              </a:spcAft>
              <a:buFont typeface="Arial" panose="020B0604020202020204" pitchFamily="34" charset="0"/>
              <a:buChar char="•"/>
            </a:pPr>
            <a:r>
              <a:rPr lang="en-US" sz="1000" dirty="0">
                <a:latin typeface="Times New Roman" panose="02020603050405020304" pitchFamily="18" charset="0"/>
                <a:cs typeface="Times New Roman" panose="02020603050405020304" pitchFamily="18" charset="0"/>
              </a:rPr>
              <a:t>Male Soldiers can wear clear nail polish while in service uniforms. Nails cannot exceed ¼ inch from the tip of the finger. </a:t>
            </a:r>
          </a:p>
          <a:p>
            <a:pPr>
              <a:spcAft>
                <a:spcPts val="300"/>
              </a:spcAft>
            </a:pPr>
            <a:endParaRPr lang="en-US" sz="1000" dirty="0">
              <a:latin typeface="Times New Roman" panose="02020603050405020304" pitchFamily="18" charset="0"/>
              <a:cs typeface="Times New Roman" panose="02020603050405020304" pitchFamily="18" charset="0"/>
            </a:endParaRPr>
          </a:p>
          <a:p>
            <a:pPr>
              <a:spcAft>
                <a:spcPts val="300"/>
              </a:spcAft>
            </a:pPr>
            <a:endParaRPr lang="en-US" sz="1000" dirty="0">
              <a:latin typeface="Times New Roman" panose="02020603050405020304" pitchFamily="18" charset="0"/>
              <a:cs typeface="Times New Roman" panose="02020603050405020304" pitchFamily="18" charset="0"/>
            </a:endParaRPr>
          </a:p>
          <a:p>
            <a:pPr>
              <a:spcAft>
                <a:spcPts val="300"/>
              </a:spcAft>
            </a:pPr>
            <a:endParaRPr lang="en-US" sz="1000" dirty="0">
              <a:latin typeface="Times New Roman" panose="02020603050405020304" pitchFamily="18" charset="0"/>
              <a:cs typeface="Times New Roman" panose="02020603050405020304" pitchFamily="18" charset="0"/>
            </a:endParaRPr>
          </a:p>
          <a:p>
            <a:endParaRPr lang="en-US" sz="1000" dirty="0"/>
          </a:p>
        </p:txBody>
      </p:sp>
      <p:sp>
        <p:nvSpPr>
          <p:cNvPr id="36" name="TextBox 35"/>
          <p:cNvSpPr txBox="1"/>
          <p:nvPr/>
        </p:nvSpPr>
        <p:spPr>
          <a:xfrm>
            <a:off x="4696947" y="1709767"/>
            <a:ext cx="1878884" cy="2900794"/>
          </a:xfrm>
          <a:prstGeom prst="rect">
            <a:avLst/>
          </a:prstGeom>
          <a:noFill/>
        </p:spPr>
        <p:txBody>
          <a:bodyPr wrap="square" rtlCol="0">
            <a:spAutoFit/>
          </a:bodyPr>
          <a:lstStyle/>
          <a:p>
            <a:pPr>
              <a:spcAft>
                <a:spcPts val="300"/>
              </a:spcAft>
            </a:pPr>
            <a:r>
              <a:rPr lang="en-US" sz="1000" dirty="0">
                <a:latin typeface="Times New Roman" panose="02020603050405020304" pitchFamily="18" charset="0"/>
                <a:cs typeface="Times New Roman" panose="02020603050405020304" pitchFamily="18" charset="0"/>
              </a:rPr>
              <a:t>In addition to these revisions, the ALARACT includes the removal of offensive/weaponized wording (e.g., Mohawk, Fu Manchu, dreadlock, eccentric, and faddish). Updates to AR 670-1 will include appropriate terminology for unauthorized grooming and appearance standards. </a:t>
            </a:r>
          </a:p>
          <a:p>
            <a:r>
              <a:rPr lang="en-US" sz="1000" dirty="0">
                <a:latin typeface="Times New Roman" panose="02020603050405020304" pitchFamily="18" charset="0"/>
                <a:cs typeface="Times New Roman" panose="02020603050405020304" pitchFamily="18" charset="0"/>
              </a:rPr>
              <a:t>The future revisions of AR 670-1 and DA Pamphlet 670-1 will provide updated imagery and examples to equip the army with specific examples for standards in regard to appearance and grooming.</a:t>
            </a:r>
          </a:p>
          <a:p>
            <a:endParaRPr lang="en-US" sz="1000" dirty="0"/>
          </a:p>
        </p:txBody>
      </p:sp>
    </p:spTree>
    <p:extLst>
      <p:ext uri="{BB962C8B-B14F-4D97-AF65-F5344CB8AC3E}">
        <p14:creationId xmlns:p14="http://schemas.microsoft.com/office/powerpoint/2010/main" val="362798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29FC6C140FFA4898868C0AB3B9D3AB" ma:contentTypeVersion="0" ma:contentTypeDescription="Create a new document." ma:contentTypeScope="" ma:versionID="021b7d92d5479b25f194a17f2cbdd123">
  <xsd:schema xmlns:xsd="http://www.w3.org/2001/XMLSchema" xmlns:xs="http://www.w3.org/2001/XMLSchema" xmlns:p="http://schemas.microsoft.com/office/2006/metadata/properties" targetNamespace="http://schemas.microsoft.com/office/2006/metadata/properties" ma:root="true" ma:fieldsID="60daa9c6619a92eda99ef15cd472f1d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D9742C-26C1-4E75-875F-AB9B4B3890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711DFF6-07D5-4E2B-9B65-59EEAFE6F52C}">
  <ds:schemaRefs>
    <ds:schemaRef ds:uri="http://schemas.microsoft.com/sharepoint/v3/contenttype/forms"/>
  </ds:schemaRefs>
</ds:datastoreItem>
</file>

<file path=customXml/itemProps3.xml><?xml version="1.0" encoding="utf-8"?>
<ds:datastoreItem xmlns:ds="http://schemas.openxmlformats.org/officeDocument/2006/customXml" ds:itemID="{1725CD5F-9249-4CB3-823C-32DA2B24C6B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7942</TotalTime>
  <Words>967</Words>
  <Application>Microsoft Office PowerPoint</Application>
  <PresentationFormat>Letter Paper (8.5x11 in)</PresentationFormat>
  <Paragraphs>135</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Courier New</vt:lpstr>
      <vt:lpstr>Elephant</vt:lpstr>
      <vt:lpstr>Franklin Gothic Book</vt:lpstr>
      <vt:lpstr>Franklin Gothic Demi</vt:lpstr>
      <vt:lpstr>Times New Roman</vt:lpstr>
      <vt:lpstr>Office Theme</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Ruyle, Thomas M CIV HQDA DAIG</cp:lastModifiedBy>
  <cp:revision>132</cp:revision>
  <cp:lastPrinted>2017-02-28T18:10:20Z</cp:lastPrinted>
  <dcterms:created xsi:type="dcterms:W3CDTF">2017-02-16T17:34:53Z</dcterms:created>
  <dcterms:modified xsi:type="dcterms:W3CDTF">2022-10-24T17:44:32Z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0x0101009629FC6C140FFA4898868C0AB3B9D3AB</vt:lpwstr>
  </property>
</Properties>
</file>